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9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8TpgNmnnJJ2aj6Yvhy1ag==" hashData="91Yxrygcrzr60bvFRUxes7vMR2lUD4BHtCVNeYPAS/iPnaHcFFwGtuhNAADd2wivyZ3l8N8E21frq5xaC3CzW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0A"/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0469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1340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6431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E2914-CA76-644D-AFFE-B808114E0D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4E29-DD07-9141-BA7B-8E88196A5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32190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E2914-CA76-644D-AFFE-B808114E0D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4E29-DD07-9141-BA7B-8E88196A5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21545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E2914-CA76-644D-AFFE-B808114E0D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4E29-DD07-9141-BA7B-8E88196A5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57778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E2914-CA76-644D-AFFE-B808114E0D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4E29-DD07-9141-BA7B-8E88196A5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29093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E2914-CA76-644D-AFFE-B808114E0D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4E29-DD07-9141-BA7B-8E88196A5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81163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E2914-CA76-644D-AFFE-B808114E0D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4E29-DD07-9141-BA7B-8E88196A5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96124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E2914-CA76-644D-AFFE-B808114E0D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4E29-DD07-9141-BA7B-8E88196A5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96408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E2914-CA76-644D-AFFE-B808114E0D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4E29-DD07-9141-BA7B-8E88196A5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3031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7873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E2914-CA76-644D-AFFE-B808114E0D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4E29-DD07-9141-BA7B-8E88196A5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55913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E2914-CA76-644D-AFFE-B808114E0D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4E29-DD07-9141-BA7B-8E88196A5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03058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E2914-CA76-644D-AFFE-B808114E0D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4E29-DD07-9141-BA7B-8E88196A5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50234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793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8167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9706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9412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5209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9266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4038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2914-CA76-644D-AFFE-B808114E0DDB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04E29-DD07-9141-BA7B-8E88196A5D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1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E2914-CA76-644D-AFFE-B808114E0DD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4E29-DD07-9141-BA7B-8E88196A5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9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-39188"/>
            <a:ext cx="9159678" cy="197317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 flipH="1">
            <a:off x="8318128" y="6248908"/>
            <a:ext cx="408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8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  <a:sym typeface="Symbol"/>
              </a:rPr>
              <a:t></a:t>
            </a:r>
            <a:endParaRPr kumimoji="0" lang="es-HN" sz="8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63" y="2110997"/>
            <a:ext cx="4808352" cy="370885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338954" y="5911551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PHIL TUTTLE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grpSp>
        <p:nvGrpSpPr>
          <p:cNvPr id="11" name="Grupo 11"/>
          <p:cNvGrpSpPr/>
          <p:nvPr/>
        </p:nvGrpSpPr>
        <p:grpSpPr>
          <a:xfrm>
            <a:off x="6345124" y="5922830"/>
            <a:ext cx="3212878" cy="846386"/>
            <a:chOff x="6563430" y="5922830"/>
            <a:chExt cx="3212878" cy="846386"/>
          </a:xfrm>
        </p:grpSpPr>
        <p:pic>
          <p:nvPicPr>
            <p:cNvPr id="12" name="5 Imagen" descr="LOGO CBH NUEV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r="51176" b="10325"/>
            <a:stretch>
              <a:fillRect/>
            </a:stretch>
          </p:blipFill>
          <p:spPr>
            <a:xfrm>
              <a:off x="7061139" y="5996862"/>
              <a:ext cx="620747" cy="58803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3" name="8 Rectángulo"/>
            <p:cNvSpPr/>
            <p:nvPr/>
          </p:nvSpPr>
          <p:spPr>
            <a:xfrm>
              <a:off x="6563430" y="6569161"/>
              <a:ext cx="2968983" cy="20005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700" i="0" strike="noStrike" kern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Browallia New" pitchFamily="34" charset="-34"/>
                  <a:cs typeface="Browallia New" pitchFamily="34" charset="-34"/>
                </a:rPr>
                <a:t>CAMINE CON NOSOTROS Y CAMBIEMOS AL MUNDO</a:t>
              </a:r>
            </a:p>
          </p:txBody>
        </p:sp>
        <p:sp>
          <p:nvSpPr>
            <p:cNvPr id="15" name="7 Rectángulo"/>
            <p:cNvSpPr/>
            <p:nvPr/>
          </p:nvSpPr>
          <p:spPr>
            <a:xfrm>
              <a:off x="7681886" y="5922830"/>
              <a:ext cx="20944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i="0" u="none" strike="noStrike" kern="2500" normalizeH="0" baseline="0" noProof="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Palatino Linotype" pitchFamily="18" charset="0"/>
                </a:rPr>
                <a:t>C A M I N A T A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i="0" u="none" strike="noStrike" kern="3000" normalizeH="0" baseline="0" noProof="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Palatino Linotype" pitchFamily="18" charset="0"/>
                </a:rPr>
                <a:t>B Í B L I C 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54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304800" y="1859022"/>
            <a:ext cx="8458200" cy="370357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39:8-12</a:t>
            </a:r>
          </a:p>
          <a:p>
            <a:endParaRPr lang="en-US" sz="1600" baseline="30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9 </a:t>
            </a:r>
            <a:r>
              <a:rPr lang="es-ES" sz="3200" dirty="0">
                <a:solidFill>
                  <a:srgbClr val="000000"/>
                </a:solidFill>
                <a:latin typeface="Verdana"/>
              </a:rPr>
              <a:t>En esta casa no hay nadie mayor que yo, ni hay nada que él me haya reservado, excepto a ti, puesto que tú eres su mujer. </a:t>
            </a:r>
            <a:r>
              <a:rPr lang="es-ES" sz="3200" b="1" dirty="0">
                <a:solidFill>
                  <a:srgbClr val="000000"/>
                </a:solidFill>
                <a:latin typeface="Verdana"/>
              </a:rPr>
              <a:t>¿Cómo podría yo cometer algo tan malo y pecar contra Dios?»</a:t>
            </a:r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3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7"/>
          <p:cNvSpPr txBox="1"/>
          <p:nvPr/>
        </p:nvSpPr>
        <p:spPr>
          <a:xfrm>
            <a:off x="295899" y="3557460"/>
            <a:ext cx="8610600" cy="156966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971550" lvl="1" indent="-514350">
              <a:buFont typeface="Arial" pitchFamily="34" charset="0"/>
              <a:buChar char="•"/>
            </a:pP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José reconoció que todo pecado es en última instancia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contra _____ (v.9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6785335" y="4003508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Dios 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381000" y="1752600"/>
            <a:ext cx="60198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/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Respuesta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José</a:t>
            </a:r>
          </a:p>
        </p:txBody>
      </p:sp>
      <p:sp>
        <p:nvSpPr>
          <p:cNvPr id="18" name="TextBox 5"/>
          <p:cNvSpPr txBox="1"/>
          <p:nvPr/>
        </p:nvSpPr>
        <p:spPr>
          <a:xfrm>
            <a:off x="381000" y="2362200"/>
            <a:ext cx="84582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José dijo: "¡No!" Y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sabía _______.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010899" y="2366744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qué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3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304800" y="1847513"/>
            <a:ext cx="8458200" cy="271869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39:8-12</a:t>
            </a:r>
          </a:p>
          <a:p>
            <a:endParaRPr lang="en-US" sz="1600" baseline="30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10 </a:t>
            </a:r>
            <a:r>
              <a:rPr lang="es-ES" sz="3200" dirty="0">
                <a:solidFill>
                  <a:srgbClr val="000000"/>
                </a:solidFill>
                <a:latin typeface="Verdana"/>
              </a:rPr>
              <a:t>Y José hablaba con ella todos los días, </a:t>
            </a:r>
            <a:r>
              <a:rPr lang="es-ES" sz="3200" b="1" dirty="0">
                <a:solidFill>
                  <a:srgbClr val="000000"/>
                </a:solidFill>
                <a:latin typeface="Verdana"/>
              </a:rPr>
              <a:t>pero no le hacía caso en cuanto a acostarse con ella o estar con ella;</a:t>
            </a:r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3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5329692" y="3011032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claros 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304800" y="1905000"/>
            <a:ext cx="88392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/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Respuesta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José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231711" y="3025838"/>
            <a:ext cx="87630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estableció límites ______.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(v.10)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4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304800" y="1847513"/>
            <a:ext cx="8458200" cy="41960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39:8-12</a:t>
            </a:r>
          </a:p>
          <a:p>
            <a:endParaRPr lang="en-US" sz="1600" baseline="30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11 </a:t>
            </a:r>
            <a:r>
              <a:rPr lang="es-ES" sz="3200" dirty="0">
                <a:solidFill>
                  <a:srgbClr val="000000"/>
                </a:solidFill>
                <a:latin typeface="Verdana"/>
              </a:rPr>
              <a:t>pero un día entró en la casa para cumplir con sus obligaciones, y como allí no había nadie, </a:t>
            </a:r>
            <a:r>
              <a:rPr lang="es-ES" sz="3200" baseline="30000" dirty="0">
                <a:solidFill>
                  <a:srgbClr val="000000"/>
                </a:solidFill>
                <a:latin typeface="Verdana"/>
              </a:rPr>
              <a:t>12 </a:t>
            </a:r>
            <a:r>
              <a:rPr lang="es-ES" sz="3200" dirty="0">
                <a:solidFill>
                  <a:srgbClr val="000000"/>
                </a:solidFill>
                <a:latin typeface="Verdana"/>
              </a:rPr>
              <a:t>ella lo agarró de la ropa y le dijo</a:t>
            </a:r>
            <a:r>
              <a:rPr lang="es-ES" sz="3200" dirty="0" smtClean="0">
                <a:solidFill>
                  <a:srgbClr val="000000"/>
                </a:solidFill>
                <a:latin typeface="Verdana"/>
              </a:rPr>
              <a:t>: «</a:t>
            </a:r>
            <a:r>
              <a:rPr lang="es-ES" sz="3200" dirty="0">
                <a:solidFill>
                  <a:srgbClr val="000000"/>
                </a:solidFill>
                <a:latin typeface="Verdana"/>
              </a:rPr>
              <a:t>Acuéstate conmigo.»</a:t>
            </a:r>
          </a:p>
          <a:p>
            <a:r>
              <a:rPr lang="es-ES" sz="3200" b="1" dirty="0">
                <a:solidFill>
                  <a:srgbClr val="000000"/>
                </a:solidFill>
                <a:latin typeface="Verdana"/>
              </a:rPr>
              <a:t>Pero él dejó su ropa en las manos de ella, y salió corriendo de allí.</a:t>
            </a:r>
          </a:p>
          <a:p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4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8"/>
          <p:cNvSpPr txBox="1"/>
          <p:nvPr/>
        </p:nvSpPr>
        <p:spPr>
          <a:xfrm>
            <a:off x="304800" y="2874771"/>
            <a:ext cx="8763000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sabía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cuándo </a:t>
            </a:r>
            <a:r>
              <a:rPr lang="es-ES" sz="32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_______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cuándo_______.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(vv.11-12)</a:t>
            </a:r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-9732"/>
            <a:ext cx="9159678" cy="1818869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4862825" y="2828605"/>
            <a:ext cx="1821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resistir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04800" y="1905000"/>
            <a:ext cx="88392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/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Respuesta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José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2501252" y="3350436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correr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4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152400" y="1778102"/>
            <a:ext cx="8991600" cy="53758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Resultado</a:t>
            </a:r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39:13-20a</a:t>
            </a:r>
          </a:p>
          <a:p>
            <a:endParaRPr lang="en-US" sz="9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1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13 </a:t>
            </a:r>
            <a:r>
              <a:rPr lang="es-ES" sz="3100" dirty="0">
                <a:solidFill>
                  <a:srgbClr val="000000"/>
                </a:solidFill>
                <a:latin typeface="Verdana"/>
              </a:rPr>
              <a:t>Cuando ella lo vio salir corriendo, y que había dejado su ropa en sus </a:t>
            </a:r>
            <a:r>
              <a:rPr lang="es-ES" sz="3100" dirty="0" smtClean="0">
                <a:solidFill>
                  <a:srgbClr val="000000"/>
                </a:solidFill>
                <a:latin typeface="Verdana"/>
              </a:rPr>
              <a:t>manos</a:t>
            </a:r>
            <a:r>
              <a:rPr lang="es-ES" sz="3100" dirty="0">
                <a:solidFill>
                  <a:srgbClr val="000000"/>
                </a:solidFill>
                <a:latin typeface="Verdana"/>
              </a:rPr>
              <a:t>, </a:t>
            </a:r>
            <a:r>
              <a:rPr lang="es-ES" sz="3100" baseline="30000" dirty="0">
                <a:solidFill>
                  <a:srgbClr val="000000"/>
                </a:solidFill>
                <a:latin typeface="Verdana"/>
              </a:rPr>
              <a:t>14 </a:t>
            </a:r>
            <a:r>
              <a:rPr lang="es-ES" sz="3100" dirty="0">
                <a:solidFill>
                  <a:srgbClr val="000000"/>
                </a:solidFill>
                <a:latin typeface="Verdana"/>
              </a:rPr>
              <a:t>llamó a los que estaban en la casa, y les dijo</a:t>
            </a:r>
            <a:r>
              <a:rPr lang="es-ES" sz="3100" dirty="0" smtClean="0">
                <a:solidFill>
                  <a:srgbClr val="000000"/>
                </a:solidFill>
                <a:latin typeface="Verdana"/>
              </a:rPr>
              <a:t>: «</a:t>
            </a:r>
            <a:r>
              <a:rPr lang="es-ES" sz="3100" dirty="0">
                <a:solidFill>
                  <a:srgbClr val="000000"/>
                </a:solidFill>
                <a:latin typeface="Verdana"/>
              </a:rPr>
              <a:t>Miren, este hebreo que mi esposo nos ha traído quiere burlarse de nosotros. Entró adonde yo estaba, para acostarse conmigo. Pero yo grité con todas mis fuerzas,</a:t>
            </a:r>
          </a:p>
          <a:p>
            <a:endParaRPr lang="en-US" sz="3200" baseline="30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4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152400" y="1838970"/>
            <a:ext cx="9067800" cy="452431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32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15 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y cuando él me oyó gritar, dejó su ropa en mis manos y salió corriendo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.» </a:t>
            </a:r>
            <a:r>
              <a:rPr lang="es-ES" sz="3200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Y ella dejó a su lado la ropa de José, hasta que su esposo llegó a su casa. </a:t>
            </a:r>
            <a:r>
              <a:rPr lang="es-ES" sz="3200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Entonces ella le repitió lo mismo. Le dijo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«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El siervo hebreo que nos trajiste, entró adonde yo estaba, para burlarse de mí. </a:t>
            </a:r>
            <a:r>
              <a:rPr lang="es-ES" sz="3200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Pero como yo empecé a gritar, él dejó su ropa en mis manos y salió corriendo.»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00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381000" y="1752600"/>
            <a:ext cx="84582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Resultado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457200" y="24384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esposa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Potifar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falsamente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a José de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asalto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sexual. (vv.13-18)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086011" y="2424752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acusó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00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8461047" y="6233554"/>
            <a:ext cx="2728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8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sym typeface="Symbol"/>
              </a:rPr>
              <a:t></a:t>
            </a:r>
            <a:endParaRPr kumimoji="0" lang="es-HN" sz="800" b="1" i="0" u="none" strike="noStrike" kern="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228600" y="1976497"/>
            <a:ext cx="8686800" cy="206210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32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19 </a:t>
            </a:r>
            <a:r>
              <a:rPr lang="es-ES" sz="3200" dirty="0">
                <a:solidFill>
                  <a:srgbClr val="000000"/>
                </a:solidFill>
                <a:latin typeface="Verdana"/>
              </a:rPr>
              <a:t>Cuando el amo de José oyó lo que su mujer le contaba, y que le decía: «Así me ha tratado tu siervo</a:t>
            </a:r>
            <a:r>
              <a:rPr lang="es-ES" sz="3200" b="1" dirty="0">
                <a:solidFill>
                  <a:srgbClr val="000000"/>
                </a:solidFill>
                <a:latin typeface="Verdana"/>
              </a:rPr>
              <a:t>», se puso furioso;</a:t>
            </a:r>
            <a:endParaRPr lang="en-US" sz="3200" b="1" baseline="30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729945" y="3554214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José </a:t>
            </a:r>
            <a:endParaRPr lang="es-ES" sz="44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s-ES" sz="4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</a:p>
          <a:p>
            <a:pPr algn="ctr"/>
            <a:r>
              <a:rPr lang="es-ES" sz="4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 Decisiones</a:t>
            </a:r>
            <a:endParaRPr lang="es-ES" sz="4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s-ES" sz="3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Génesis </a:t>
            </a:r>
            <a:r>
              <a:rPr lang="es-ES" sz="32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39</a:t>
            </a:r>
            <a:endParaRPr lang="en-US" sz="28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b="17890"/>
          <a:stretch/>
        </p:blipFill>
        <p:spPr>
          <a:xfrm>
            <a:off x="2957682" y="1674334"/>
            <a:ext cx="3393126" cy="1741549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3694818" y="35359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Sesión 3</a:t>
            </a:r>
            <a:endParaRPr lang="es-ES" sz="4400" b="1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33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21" name="TextBox 4"/>
          <p:cNvSpPr txBox="1"/>
          <p:nvPr/>
        </p:nvSpPr>
        <p:spPr>
          <a:xfrm>
            <a:off x="381000" y="1752600"/>
            <a:ext cx="84582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Resultado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tangle 8"/>
          <p:cNvSpPr/>
          <p:nvPr/>
        </p:nvSpPr>
        <p:spPr>
          <a:xfrm>
            <a:off x="809079" y="2571394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Potifar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creyó sus mentiras y se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enojó _______.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(v.19)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092756" y="3031840"/>
            <a:ext cx="1867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mucho 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25" name="TextBox 6"/>
          <p:cNvSpPr txBox="1"/>
          <p:nvPr/>
        </p:nvSpPr>
        <p:spPr>
          <a:xfrm>
            <a:off x="674761" y="2329191"/>
            <a:ext cx="7958207" cy="280076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4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20a </a:t>
            </a:r>
            <a:r>
              <a:rPr lang="es-ES" sz="4400" dirty="0">
                <a:solidFill>
                  <a:srgbClr val="000000"/>
                </a:solidFill>
                <a:latin typeface="Verdana"/>
              </a:rPr>
              <a:t>entonces agarró a José y lo puso en la cárcel, donde estaban los presos del rey. </a:t>
            </a:r>
            <a:endParaRPr lang="en-US" sz="4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/>
          <p:nvPr/>
        </p:nvSpPr>
        <p:spPr>
          <a:xfrm>
            <a:off x="821228" y="3098724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Potifar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puso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José en la _______. (v.20)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6487475" y="3052558"/>
            <a:ext cx="15584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cárcel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381000" y="1951020"/>
            <a:ext cx="84582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Resultado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381000" y="1752600"/>
            <a:ext cx="102870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/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n-US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Perspectiva</a:t>
            </a:r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381000" y="2387025"/>
            <a:ext cx="83058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/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A pesar de que José experimentó: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381000" y="3048000"/>
            <a:ext cx="64770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Deseos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incumplidos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381000" y="3657600"/>
            <a:ext cx="64770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alsa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acusación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381000" y="4267200"/>
            <a:ext cx="64770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Reputación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arruinada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381000" y="4825425"/>
            <a:ext cx="75438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Encarcelamiento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injusto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381000" y="5410200"/>
            <a:ext cx="8305800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eligió aferrarse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a su fe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____ a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pesar de sus </a:t>
            </a:r>
            <a:r>
              <a:rPr lang="es-ES" sz="32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____________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745043" y="5398439"/>
            <a:ext cx="1192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Dios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169681" y="5869153"/>
            <a:ext cx="3494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circunstancias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3"/>
          <p:cNvSpPr txBox="1"/>
          <p:nvPr/>
        </p:nvSpPr>
        <p:spPr>
          <a:xfrm>
            <a:off x="381000" y="3119497"/>
            <a:ext cx="8305800" cy="156966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Porque Dios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se preocupa más por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____________________ que por el ____________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de su sueño.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364461" y="3588367"/>
            <a:ext cx="53581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esarrollo del soñador 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457200" y="1905000"/>
            <a:ext cx="7924800" cy="113877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 algn="ctr"/>
            <a:r>
              <a:rPr lang="es-ES" sz="3400" b="1" i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¿Por qué permitiría Dios</a:t>
            </a:r>
          </a:p>
          <a:p>
            <a:pPr marL="514350" indent="-514350" algn="ctr"/>
            <a:r>
              <a:rPr lang="es-ES" sz="3400" b="1" i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todos estos desvíos?</a:t>
            </a:r>
            <a:endParaRPr lang="en-US" sz="3400" b="1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64461" y="4089026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cumplimiento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25" name="TextBox 4"/>
          <p:cNvSpPr txBox="1"/>
          <p:nvPr/>
        </p:nvSpPr>
        <p:spPr>
          <a:xfrm>
            <a:off x="381000" y="1752600"/>
            <a:ext cx="82296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/>
            <a:r>
              <a:rPr lang="en-US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Nuestra</a:t>
            </a:r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respuesta</a:t>
            </a:r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3"/>
          <p:cNvSpPr txBox="1"/>
          <p:nvPr/>
        </p:nvSpPr>
        <p:spPr>
          <a:xfrm>
            <a:off x="381000" y="2304549"/>
            <a:ext cx="8305800" cy="255454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 circunstancias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de José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 hicieron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vulnerable a la tentación. ¿Qué circunstancias en su vida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hacen que la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inmoralidad sexual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sea atractiva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para usted?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312639" y="4984113"/>
            <a:ext cx="8534400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¿Qué límites tiene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actualmente?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¿Qué otros límites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necesita establecer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81000" y="2133600"/>
            <a:ext cx="8305800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¿Qué circunstancias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 tientan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a abandonar su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confianza en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Dios?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381000" y="3834825"/>
            <a:ext cx="8305800" cy="156966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Cómo puede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profundizar su confianza en Dios a pesar de sus circunstancias?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-39188"/>
            <a:ext cx="9159678" cy="197317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 flipH="1">
            <a:off x="8556280" y="6248908"/>
            <a:ext cx="408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8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  <a:sym typeface="Symbol"/>
              </a:rPr>
              <a:t></a:t>
            </a:r>
            <a:endParaRPr kumimoji="0" lang="es-HN" sz="8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63" y="2110997"/>
            <a:ext cx="4808352" cy="370885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338954" y="5911551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PHIL TUTTLE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78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350739" y="1818869"/>
            <a:ext cx="8458200" cy="345735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Contexto</a:t>
            </a:r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39:6b-7</a:t>
            </a:r>
          </a:p>
          <a:p>
            <a:endParaRPr lang="en-US" sz="1600" baseline="30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6b </a:t>
            </a:r>
            <a:r>
              <a:rPr lang="es-ES" sz="3200" dirty="0">
                <a:solidFill>
                  <a:srgbClr val="000000"/>
                </a:solidFill>
                <a:latin typeface="Verdana"/>
              </a:rPr>
              <a:t>Y José era bien parecido y de bella presencia</a:t>
            </a:r>
            <a:r>
              <a:rPr lang="es-ES" sz="3200" dirty="0" smtClean="0">
                <a:solidFill>
                  <a:srgbClr val="000000"/>
                </a:solidFill>
                <a:latin typeface="Verdana"/>
              </a:rPr>
              <a:t>. </a:t>
            </a:r>
            <a:r>
              <a:rPr lang="es-ES" sz="3200" baseline="30000" dirty="0" smtClean="0">
                <a:solidFill>
                  <a:srgbClr val="000000"/>
                </a:solidFill>
                <a:latin typeface="Verdana"/>
              </a:rPr>
              <a:t>7</a:t>
            </a:r>
            <a:r>
              <a:rPr lang="es-ES" sz="3200" baseline="30000" dirty="0">
                <a:solidFill>
                  <a:srgbClr val="000000"/>
                </a:solidFill>
                <a:latin typeface="Verdana"/>
              </a:rPr>
              <a:t> </a:t>
            </a:r>
            <a:r>
              <a:rPr lang="es-ES" sz="3200" dirty="0">
                <a:solidFill>
                  <a:srgbClr val="000000"/>
                </a:solidFill>
                <a:latin typeface="Verdana"/>
              </a:rPr>
              <a:t>Después de esto, resultó que la mujer de su amo puso sus ojos en él y le dijo</a:t>
            </a:r>
            <a:r>
              <a:rPr lang="es-ES" sz="3200" dirty="0" smtClean="0">
                <a:solidFill>
                  <a:srgbClr val="000000"/>
                </a:solidFill>
                <a:latin typeface="Verdana"/>
              </a:rPr>
              <a:t>: «¡</a:t>
            </a:r>
            <a:r>
              <a:rPr lang="es-ES" sz="3200" dirty="0">
                <a:solidFill>
                  <a:srgbClr val="000000"/>
                </a:solidFill>
                <a:latin typeface="Verdana"/>
              </a:rPr>
              <a:t>Acuéstate conmigo!»</a:t>
            </a:r>
            <a:endParaRPr lang="es-ES" sz="3200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3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67" name="TextBox 1"/>
          <p:cNvSpPr txBox="1"/>
          <p:nvPr/>
        </p:nvSpPr>
        <p:spPr>
          <a:xfrm>
            <a:off x="304800" y="1752600"/>
            <a:ext cx="8458200" cy="181588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Contexto</a:t>
            </a:r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La situación de José lo hizo vulnerable a la tentación.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TextBox 2"/>
          <p:cNvSpPr txBox="1"/>
          <p:nvPr/>
        </p:nvSpPr>
        <p:spPr>
          <a:xfrm>
            <a:off x="304800" y="3570982"/>
            <a:ext cx="8839200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fue _______ de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su familia y amigos.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" name="TextBox 3"/>
          <p:cNvSpPr txBox="1"/>
          <p:nvPr/>
        </p:nvSpPr>
        <p:spPr>
          <a:xfrm>
            <a:off x="304800" y="4790182"/>
            <a:ext cx="8458200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estaba probablemente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solo y </a:t>
            </a:r>
            <a:r>
              <a:rPr lang="es-ES" sz="32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___________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2685377" y="3580051"/>
            <a:ext cx="1827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aislado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858200" y="5287847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desanimado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92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23" name="TextBox 2"/>
          <p:cNvSpPr txBox="1"/>
          <p:nvPr/>
        </p:nvSpPr>
        <p:spPr>
          <a:xfrm>
            <a:off x="304800" y="2057400"/>
            <a:ext cx="8839200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La justicia de José había llevado poca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____________.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304800" y="3342382"/>
            <a:ext cx="84582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José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era ___________ y </a:t>
            </a:r>
            <a:r>
              <a:rPr lang="es-ES" sz="32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_______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4"/>
          <p:cNvSpPr txBox="1"/>
          <p:nvPr/>
        </p:nvSpPr>
        <p:spPr>
          <a:xfrm>
            <a:off x="304800" y="4637782"/>
            <a:ext cx="8458200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Una mujer poderosa hizo repetidos intentos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_______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a José.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973016" y="2533932"/>
            <a:ext cx="2988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recompensa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467175" y="3341060"/>
            <a:ext cx="333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competente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271069" y="3324768"/>
            <a:ext cx="1630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guapo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330799" y="5116577"/>
            <a:ext cx="1950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seducir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4763"/>
            <a:ext cx="2693976" cy="83147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28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304800" y="1894265"/>
            <a:ext cx="8458200" cy="444224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Respuesta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</a:t>
            </a: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39:8-12</a:t>
            </a:r>
          </a:p>
          <a:p>
            <a:endParaRPr lang="en-US" sz="1600" baseline="30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8 </a:t>
            </a:r>
            <a:r>
              <a:rPr lang="es-ES" sz="3200" dirty="0">
                <a:solidFill>
                  <a:srgbClr val="000000"/>
                </a:solidFill>
                <a:latin typeface="Verdana"/>
              </a:rPr>
              <a:t>Pero él se negó a hacerlo, y le dijo a la mujer de su amo:</a:t>
            </a:r>
          </a:p>
          <a:p>
            <a:r>
              <a:rPr lang="es-ES" sz="3200" dirty="0">
                <a:solidFill>
                  <a:srgbClr val="000000"/>
                </a:solidFill>
                <a:latin typeface="Verdana"/>
              </a:rPr>
              <a:t>«Como puedes ver, estando yo aquí, mi señor no sabe ni lo que hay en esta casa. </a:t>
            </a:r>
            <a:r>
              <a:rPr lang="es-ES" sz="3200" b="1" dirty="0">
                <a:solidFill>
                  <a:srgbClr val="000000"/>
                </a:solidFill>
                <a:latin typeface="Verdana"/>
              </a:rPr>
              <a:t>Ha puesto en mis manos todo lo que tiene.</a:t>
            </a:r>
            <a:endParaRPr lang="es-ES" sz="3200" b="1" i="0" dirty="0">
              <a:solidFill>
                <a:srgbClr val="000000"/>
              </a:solidFill>
              <a:effectLst/>
              <a:latin typeface="Verdana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2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5"/>
          <p:cNvSpPr txBox="1"/>
          <p:nvPr/>
        </p:nvSpPr>
        <p:spPr>
          <a:xfrm>
            <a:off x="381000" y="2667000"/>
            <a:ext cx="84582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dijo: "¡No!" Y sabía </a:t>
            </a:r>
            <a:r>
              <a:rPr lang="es-ES" sz="32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_______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6098550" y="2666999"/>
            <a:ext cx="19493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 qué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381000" y="1905000"/>
            <a:ext cx="60198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/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Respuesta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3"/>
          <p:cNvSpPr txBox="1"/>
          <p:nvPr/>
        </p:nvSpPr>
        <p:spPr>
          <a:xfrm>
            <a:off x="381000" y="3377625"/>
            <a:ext cx="8458200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971550" lvl="1" indent="-514350">
              <a:buFont typeface="Arial" pitchFamily="34" charset="0"/>
              <a:buChar char="•"/>
            </a:pP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se negó a </a:t>
            </a:r>
            <a:r>
              <a:rPr lang="es-ES" sz="32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________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a los que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confiaban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en él. (v. 8)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537003" y="3376878"/>
            <a:ext cx="2425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traicionar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3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6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304800" y="1859022"/>
            <a:ext cx="8458200" cy="370357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Génesis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39:8-12</a:t>
            </a:r>
          </a:p>
          <a:p>
            <a:endParaRPr lang="en-US" sz="1600" baseline="30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2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9 </a:t>
            </a:r>
            <a:r>
              <a:rPr lang="es-ES" sz="3200" dirty="0">
                <a:solidFill>
                  <a:srgbClr val="000000"/>
                </a:solidFill>
                <a:latin typeface="Verdana"/>
              </a:rPr>
              <a:t>En esta casa no hay nadie mayor que yo, </a:t>
            </a:r>
            <a:r>
              <a:rPr lang="es-ES" sz="3200" b="1" dirty="0">
                <a:solidFill>
                  <a:srgbClr val="000000"/>
                </a:solidFill>
                <a:latin typeface="Verdana"/>
              </a:rPr>
              <a:t>ni hay nada que él me haya reservado, excepto a ti</a:t>
            </a:r>
            <a:r>
              <a:rPr lang="es-ES" sz="3200" dirty="0">
                <a:solidFill>
                  <a:srgbClr val="000000"/>
                </a:solidFill>
                <a:latin typeface="Verdana"/>
              </a:rPr>
              <a:t>, puesto que tú eres su mujer. ¿Cómo podría yo cometer algo tan malo y pecar contra Dios?»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3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2473"/>
            <a:ext cx="9144000" cy="14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DUINOS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7" b="19211"/>
          <a:stretch/>
        </p:blipFill>
        <p:spPr>
          <a:xfrm>
            <a:off x="0" y="0"/>
            <a:ext cx="9159678" cy="1818869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0" y="3848480"/>
            <a:ext cx="8610600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971550" lvl="1" indent="-514350">
              <a:buFont typeface="Arial" pitchFamily="34" charset="0"/>
              <a:buChar char="•"/>
            </a:pP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José se _______ </a:t>
            </a: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en lo que tenía en lugar de lo que no podía tener. (v.9)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62494" y="3829610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enfocó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381000" y="1905000"/>
            <a:ext cx="60198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/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Respuesta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José</a:t>
            </a:r>
          </a:p>
        </p:txBody>
      </p:sp>
      <p:sp>
        <p:nvSpPr>
          <p:cNvPr id="17" name="TextBox 5"/>
          <p:cNvSpPr txBox="1"/>
          <p:nvPr/>
        </p:nvSpPr>
        <p:spPr>
          <a:xfrm>
            <a:off x="381000" y="2667000"/>
            <a:ext cx="845820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José dijo: "¡No!" Y </a:t>
            </a:r>
            <a:r>
              <a:rPr lang="es-E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sabía ________.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79139" y="2667000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qué</a:t>
            </a:r>
            <a:endParaRPr lang="es-ES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55502" r="17571" b="18138"/>
          <a:stretch/>
        </p:blipFill>
        <p:spPr>
          <a:xfrm>
            <a:off x="6466913" y="17015"/>
            <a:ext cx="2654276" cy="81922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" y="5925928"/>
            <a:ext cx="925966" cy="93207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7" y="5879692"/>
            <a:ext cx="2145508" cy="8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3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</p:bldLst>
  </p:timing>
</p:sld>
</file>

<file path=ppt/theme/theme1.xml><?xml version="1.0" encoding="utf-8"?>
<a:theme xmlns:a="http://schemas.openxmlformats.org/drawingml/2006/main" name="PLANTILLA EN ESPAÑOL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LANTILLA EN ESPAÑOL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EN ESPAÑOL 2.potx</Template>
  <TotalTime>599</TotalTime>
  <Words>430</Words>
  <Application>Microsoft Office PowerPoint</Application>
  <PresentationFormat>Presentación en pantalla (4:3)</PresentationFormat>
  <Paragraphs>109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Browallia New</vt:lpstr>
      <vt:lpstr>Calibri</vt:lpstr>
      <vt:lpstr>Californian FB</vt:lpstr>
      <vt:lpstr>Palatino Linotype</vt:lpstr>
      <vt:lpstr>Symbol</vt:lpstr>
      <vt:lpstr>Verdana</vt:lpstr>
      <vt:lpstr>PLANTILLA EN ESPAÑOL 2</vt:lpstr>
      <vt:lpstr>1_PLANTILLA EN ESPAÑOL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CAMINATA BÍBLICA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 OVIEDO</dc:creator>
  <cp:lastModifiedBy>Abdiel Zuniga</cp:lastModifiedBy>
  <cp:revision>63</cp:revision>
  <dcterms:created xsi:type="dcterms:W3CDTF">2013-05-14T03:37:29Z</dcterms:created>
  <dcterms:modified xsi:type="dcterms:W3CDTF">2020-06-23T08:28:52Z</dcterms:modified>
</cp:coreProperties>
</file>